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9" r:id="rId12"/>
    <p:sldId id="270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57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43035-ADDD-4DE4-8FBD-97D794094ED6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</dgm:pt>
    <dgm:pt modelId="{BED88D04-E41F-4245-AC63-927455DA3F60}">
      <dgm:prSet phldrT="[Текст]" custT="1"/>
      <dgm:spPr>
        <a:xfrm>
          <a:off x="2707134" y="70889"/>
          <a:ext cx="3053507" cy="2765768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Сниженное настроение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C7A6CAA5-0CDA-429C-BFB6-768FFE1C25F5}" type="parTrans" cxnId="{D814E048-A753-46F6-9F66-F8F5F59A76BA}">
      <dgm:prSet/>
      <dgm:spPr/>
      <dgm:t>
        <a:bodyPr/>
        <a:lstStyle/>
        <a:p>
          <a:endParaRPr lang="ru-RU" sz="1400"/>
        </a:p>
      </dgm:t>
    </dgm:pt>
    <dgm:pt modelId="{8684E710-9C28-482A-BEFD-19419CCCE36E}" type="sibTrans" cxnId="{D814E048-A753-46F6-9F66-F8F5F59A76BA}">
      <dgm:prSet/>
      <dgm:spPr/>
      <dgm:t>
        <a:bodyPr/>
        <a:lstStyle/>
        <a:p>
          <a:endParaRPr lang="ru-RU" sz="1400"/>
        </a:p>
      </dgm:t>
    </dgm:pt>
    <dgm:pt modelId="{23C61AEC-644A-4DAA-AE9F-7521276FD8E3}">
      <dgm:prSet phldrT="[Текст]" custT="1"/>
      <dgm:spPr>
        <a:xfrm>
          <a:off x="3714652" y="1252488"/>
          <a:ext cx="3543274" cy="2907372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3470782"/>
                <a:satOff val="-19734"/>
                <a:lumOff val="634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3470782"/>
                <a:satOff val="-19734"/>
                <a:lumOff val="634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3470782"/>
                <a:satOff val="-19734"/>
                <a:lumOff val="634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3470782"/>
                <a:satOff val="-19734"/>
                <a:lumOff val="634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Идеаторный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07542474-10F4-42C7-BE33-5B3FE4B9D300}" type="parTrans" cxnId="{94D54DAA-508C-42CF-A1B6-C3D8B4A3E89D}">
      <dgm:prSet/>
      <dgm:spPr/>
      <dgm:t>
        <a:bodyPr/>
        <a:lstStyle/>
        <a:p>
          <a:endParaRPr lang="ru-RU" sz="1400"/>
        </a:p>
      </dgm:t>
    </dgm:pt>
    <dgm:pt modelId="{69F7DDD4-0B24-4B16-8A61-DC5F0E973E08}" type="sibTrans" cxnId="{94D54DAA-508C-42CF-A1B6-C3D8B4A3E89D}">
      <dgm:prSet/>
      <dgm:spPr/>
      <dgm:t>
        <a:bodyPr/>
        <a:lstStyle/>
        <a:p>
          <a:endParaRPr lang="ru-RU" sz="1400"/>
        </a:p>
      </dgm:t>
    </dgm:pt>
    <dgm:pt modelId="{C53F6D99-F574-41AD-8A3B-C317BEF88503}">
      <dgm:prSet phldrT="[Текст]" custT="1"/>
      <dgm:spPr>
        <a:xfrm>
          <a:off x="2818130" y="2542818"/>
          <a:ext cx="2831516" cy="2831516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6941564"/>
                <a:satOff val="-39468"/>
                <a:lumOff val="1268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6941564"/>
                <a:satOff val="-39468"/>
                <a:lumOff val="1268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6941564"/>
                <a:satOff val="-39468"/>
                <a:lumOff val="1268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6941564"/>
                <a:satOff val="-39468"/>
                <a:lumOff val="1268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Двигательный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06460C51-04DE-4FAF-BFA8-D348A4941D98}" type="parTrans" cxnId="{C97D7530-ABFA-44D7-B52C-CD04DE86ED96}">
      <dgm:prSet/>
      <dgm:spPr/>
      <dgm:t>
        <a:bodyPr/>
        <a:lstStyle/>
        <a:p>
          <a:endParaRPr lang="ru-RU" sz="1400"/>
        </a:p>
      </dgm:t>
    </dgm:pt>
    <dgm:pt modelId="{E099CFEA-01E5-42A6-A47C-168C530D1152}" type="sibTrans" cxnId="{C97D7530-ABFA-44D7-B52C-CD04DE86ED96}">
      <dgm:prSet/>
      <dgm:spPr/>
      <dgm:t>
        <a:bodyPr/>
        <a:lstStyle/>
        <a:p>
          <a:endParaRPr lang="ru-RU" sz="1400"/>
        </a:p>
      </dgm:t>
    </dgm:pt>
    <dgm:pt modelId="{8139A113-2A80-42C8-974A-4C749F51CB5F}">
      <dgm:prSet phldrT="[Текст]" custT="1"/>
      <dgm:spPr>
        <a:xfrm>
          <a:off x="1167008" y="1180483"/>
          <a:ext cx="3628956" cy="3051383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10412346"/>
                <a:satOff val="-59202"/>
                <a:lumOff val="1902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10412346"/>
                <a:satOff val="-59202"/>
                <a:lumOff val="1902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10412346"/>
                <a:satOff val="-59202"/>
                <a:lumOff val="1902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10412346"/>
                <a:satOff val="-59202"/>
                <a:lumOff val="1902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Витальные симптомы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971B8588-590D-41E0-9F42-05EE75FBA856}" type="parTrans" cxnId="{5F6CD093-95C7-4678-AA9E-B6D20F9F7172}">
      <dgm:prSet/>
      <dgm:spPr/>
      <dgm:t>
        <a:bodyPr/>
        <a:lstStyle/>
        <a:p>
          <a:endParaRPr lang="ru-RU" sz="1400"/>
        </a:p>
      </dgm:t>
    </dgm:pt>
    <dgm:pt modelId="{ED4EA48F-4CED-4823-B718-75C6CB123378}" type="sibTrans" cxnId="{5F6CD093-95C7-4678-AA9E-B6D20F9F7172}">
      <dgm:prSet/>
      <dgm:spPr/>
      <dgm:t>
        <a:bodyPr/>
        <a:lstStyle/>
        <a:p>
          <a:endParaRPr lang="ru-RU" sz="1400"/>
        </a:p>
      </dgm:t>
    </dgm:pt>
    <dgm:pt modelId="{C18E1BA1-71AB-4892-A126-EDCC778EFAC4}" type="pres">
      <dgm:prSet presAssocID="{4BB43035-ADDD-4DE4-8FBD-97D794094ED6}" presName="compositeShape" presStyleCnt="0">
        <dgm:presLayoutVars>
          <dgm:chMax val="7"/>
          <dgm:dir/>
          <dgm:resizeHandles val="exact"/>
        </dgm:presLayoutVars>
      </dgm:prSet>
      <dgm:spPr/>
    </dgm:pt>
    <dgm:pt modelId="{37D95A1A-063E-4704-9CA0-54503860FA07}" type="pres">
      <dgm:prSet presAssocID="{BED88D04-E41F-4245-AC63-927455DA3F60}" presName="circ1" presStyleLbl="vennNode1" presStyleIdx="0" presStyleCnt="4" custScaleX="186825" custScaleY="97678"/>
      <dgm:spPr/>
      <dgm:t>
        <a:bodyPr/>
        <a:lstStyle/>
        <a:p>
          <a:endParaRPr lang="ru-RU"/>
        </a:p>
      </dgm:t>
    </dgm:pt>
    <dgm:pt modelId="{BC1DA39B-248A-45C7-A598-2AE1E0CDD0AC}" type="pres">
      <dgm:prSet presAssocID="{BED88D04-E41F-4245-AC63-927455DA3F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4EEE5-3B81-4B8C-8C70-87B8CD7F0801}" type="pres">
      <dgm:prSet presAssocID="{23C61AEC-644A-4DAA-AE9F-7521276FD8E3}" presName="circ2" presStyleLbl="vennNode1" presStyleIdx="1" presStyleCnt="4" custScaleX="206519" custScaleY="102679"/>
      <dgm:spPr/>
      <dgm:t>
        <a:bodyPr/>
        <a:lstStyle/>
        <a:p>
          <a:endParaRPr lang="ru-RU"/>
        </a:p>
      </dgm:t>
    </dgm:pt>
    <dgm:pt modelId="{46BDCC0D-5730-4882-B00C-1D7CAE2468D5}" type="pres">
      <dgm:prSet presAssocID="{23C61AEC-644A-4DAA-AE9F-7521276FD8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6BB50-D829-475E-9D5A-1866F10B8364}" type="pres">
      <dgm:prSet presAssocID="{C53F6D99-F574-41AD-8A3B-C317BEF88503}" presName="circ3" presStyleLbl="vennNode1" presStyleIdx="2" presStyleCnt="4" custScaleX="183276"/>
      <dgm:spPr/>
      <dgm:t>
        <a:bodyPr/>
        <a:lstStyle/>
        <a:p>
          <a:endParaRPr lang="ru-RU"/>
        </a:p>
      </dgm:t>
    </dgm:pt>
    <dgm:pt modelId="{B7ABB0F5-2F93-4C8D-A2D5-B02925B22833}" type="pres">
      <dgm:prSet presAssocID="{C53F6D99-F574-41AD-8A3B-C317BEF885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7349C-FC72-4993-9408-98AFE4813F87}" type="pres">
      <dgm:prSet presAssocID="{8139A113-2A80-42C8-974A-4C749F51CB5F}" presName="circ4" presStyleLbl="vennNode1" presStyleIdx="3" presStyleCnt="4" custScaleX="195554" custScaleY="107765"/>
      <dgm:spPr/>
      <dgm:t>
        <a:bodyPr/>
        <a:lstStyle/>
        <a:p>
          <a:endParaRPr lang="ru-RU"/>
        </a:p>
      </dgm:t>
    </dgm:pt>
    <dgm:pt modelId="{AD199770-D6AF-403D-91A8-68AA4DA5CC73}" type="pres">
      <dgm:prSet presAssocID="{8139A113-2A80-42C8-974A-4C749F51CB5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3D6D-C26F-49DE-982D-9215666A9DF0}" type="presOf" srcId="{23C61AEC-644A-4DAA-AE9F-7521276FD8E3}" destId="{42C4EEE5-3B81-4B8C-8C70-87B8CD7F0801}" srcOrd="0" destOrd="0" presId="urn:microsoft.com/office/officeart/2005/8/layout/venn1"/>
    <dgm:cxn modelId="{BC272983-B24D-4E6D-9394-B72506608201}" type="presOf" srcId="{C53F6D99-F574-41AD-8A3B-C317BEF88503}" destId="{B7ABB0F5-2F93-4C8D-A2D5-B02925B22833}" srcOrd="1" destOrd="0" presId="urn:microsoft.com/office/officeart/2005/8/layout/venn1"/>
    <dgm:cxn modelId="{5CEE9485-0195-42BB-B664-18EE3A6056D0}" type="presOf" srcId="{23C61AEC-644A-4DAA-AE9F-7521276FD8E3}" destId="{46BDCC0D-5730-4882-B00C-1D7CAE2468D5}" srcOrd="1" destOrd="0" presId="urn:microsoft.com/office/officeart/2005/8/layout/venn1"/>
    <dgm:cxn modelId="{C97D7530-ABFA-44D7-B52C-CD04DE86ED96}" srcId="{4BB43035-ADDD-4DE4-8FBD-97D794094ED6}" destId="{C53F6D99-F574-41AD-8A3B-C317BEF88503}" srcOrd="2" destOrd="0" parTransId="{06460C51-04DE-4FAF-BFA8-D348A4941D98}" sibTransId="{E099CFEA-01E5-42A6-A47C-168C530D1152}"/>
    <dgm:cxn modelId="{5F6CD093-95C7-4678-AA9E-B6D20F9F7172}" srcId="{4BB43035-ADDD-4DE4-8FBD-97D794094ED6}" destId="{8139A113-2A80-42C8-974A-4C749F51CB5F}" srcOrd="3" destOrd="0" parTransId="{971B8588-590D-41E0-9F42-05EE75FBA856}" sibTransId="{ED4EA48F-4CED-4823-B718-75C6CB123378}"/>
    <dgm:cxn modelId="{58860C76-7681-4702-B4F2-78435A84A150}" type="presOf" srcId="{4BB43035-ADDD-4DE4-8FBD-97D794094ED6}" destId="{C18E1BA1-71AB-4892-A126-EDCC778EFAC4}" srcOrd="0" destOrd="0" presId="urn:microsoft.com/office/officeart/2005/8/layout/venn1"/>
    <dgm:cxn modelId="{CFD7F22A-64E6-49B2-8CBA-6B95F280FE81}" type="presOf" srcId="{8139A113-2A80-42C8-974A-4C749F51CB5F}" destId="{AD199770-D6AF-403D-91A8-68AA4DA5CC73}" srcOrd="1" destOrd="0" presId="urn:microsoft.com/office/officeart/2005/8/layout/venn1"/>
    <dgm:cxn modelId="{94D54DAA-508C-42CF-A1B6-C3D8B4A3E89D}" srcId="{4BB43035-ADDD-4DE4-8FBD-97D794094ED6}" destId="{23C61AEC-644A-4DAA-AE9F-7521276FD8E3}" srcOrd="1" destOrd="0" parTransId="{07542474-10F4-42C7-BE33-5B3FE4B9D300}" sibTransId="{69F7DDD4-0B24-4B16-8A61-DC5F0E973E08}"/>
    <dgm:cxn modelId="{EDCAE3F7-02C2-49E9-98AB-8E7F8C62B0A0}" type="presOf" srcId="{C53F6D99-F574-41AD-8A3B-C317BEF88503}" destId="{4916BB50-D829-475E-9D5A-1866F10B8364}" srcOrd="0" destOrd="0" presId="urn:microsoft.com/office/officeart/2005/8/layout/venn1"/>
    <dgm:cxn modelId="{F0774A6C-22FC-4EBE-9B39-7CB5CAE0B9A9}" type="presOf" srcId="{BED88D04-E41F-4245-AC63-927455DA3F60}" destId="{BC1DA39B-248A-45C7-A598-2AE1E0CDD0AC}" srcOrd="1" destOrd="0" presId="urn:microsoft.com/office/officeart/2005/8/layout/venn1"/>
    <dgm:cxn modelId="{4C616C0B-8F67-4A8F-81F7-383D7BBA616E}" type="presOf" srcId="{8139A113-2A80-42C8-974A-4C749F51CB5F}" destId="{4747349C-FC72-4993-9408-98AFE4813F87}" srcOrd="0" destOrd="0" presId="urn:microsoft.com/office/officeart/2005/8/layout/venn1"/>
    <dgm:cxn modelId="{D814E048-A753-46F6-9F66-F8F5F59A76BA}" srcId="{4BB43035-ADDD-4DE4-8FBD-97D794094ED6}" destId="{BED88D04-E41F-4245-AC63-927455DA3F60}" srcOrd="0" destOrd="0" parTransId="{C7A6CAA5-0CDA-429C-BFB6-768FFE1C25F5}" sibTransId="{8684E710-9C28-482A-BEFD-19419CCCE36E}"/>
    <dgm:cxn modelId="{B95F4AE3-BF3D-4D3F-8413-5800D88E2067}" type="presOf" srcId="{BED88D04-E41F-4245-AC63-927455DA3F60}" destId="{37D95A1A-063E-4704-9CA0-54503860FA07}" srcOrd="0" destOrd="0" presId="urn:microsoft.com/office/officeart/2005/8/layout/venn1"/>
    <dgm:cxn modelId="{38357FD5-C873-4202-8108-96A7F8F18EF8}" type="presParOf" srcId="{C18E1BA1-71AB-4892-A126-EDCC778EFAC4}" destId="{37D95A1A-063E-4704-9CA0-54503860FA07}" srcOrd="0" destOrd="0" presId="urn:microsoft.com/office/officeart/2005/8/layout/venn1"/>
    <dgm:cxn modelId="{777909FB-611A-4BDF-A954-6568892A444E}" type="presParOf" srcId="{C18E1BA1-71AB-4892-A126-EDCC778EFAC4}" destId="{BC1DA39B-248A-45C7-A598-2AE1E0CDD0AC}" srcOrd="1" destOrd="0" presId="urn:microsoft.com/office/officeart/2005/8/layout/venn1"/>
    <dgm:cxn modelId="{872D3012-C2FA-4DE8-8A42-CBA936623693}" type="presParOf" srcId="{C18E1BA1-71AB-4892-A126-EDCC778EFAC4}" destId="{42C4EEE5-3B81-4B8C-8C70-87B8CD7F0801}" srcOrd="2" destOrd="0" presId="urn:microsoft.com/office/officeart/2005/8/layout/venn1"/>
    <dgm:cxn modelId="{449456F6-1CC8-4C73-BF5D-7B176D336851}" type="presParOf" srcId="{C18E1BA1-71AB-4892-A126-EDCC778EFAC4}" destId="{46BDCC0D-5730-4882-B00C-1D7CAE2468D5}" srcOrd="3" destOrd="0" presId="urn:microsoft.com/office/officeart/2005/8/layout/venn1"/>
    <dgm:cxn modelId="{802C002D-8E06-42CD-992B-4A9EB5418079}" type="presParOf" srcId="{C18E1BA1-71AB-4892-A126-EDCC778EFAC4}" destId="{4916BB50-D829-475E-9D5A-1866F10B8364}" srcOrd="4" destOrd="0" presId="urn:microsoft.com/office/officeart/2005/8/layout/venn1"/>
    <dgm:cxn modelId="{BA4C4DCE-F3D8-459F-B79A-2355B8D63F9F}" type="presParOf" srcId="{C18E1BA1-71AB-4892-A126-EDCC778EFAC4}" destId="{B7ABB0F5-2F93-4C8D-A2D5-B02925B22833}" srcOrd="5" destOrd="0" presId="urn:microsoft.com/office/officeart/2005/8/layout/venn1"/>
    <dgm:cxn modelId="{C4FEE022-950D-49CC-AA9A-6DE88C094FFB}" type="presParOf" srcId="{C18E1BA1-71AB-4892-A126-EDCC778EFAC4}" destId="{4747349C-FC72-4993-9408-98AFE4813F87}" srcOrd="6" destOrd="0" presId="urn:microsoft.com/office/officeart/2005/8/layout/venn1"/>
    <dgm:cxn modelId="{D7E71F84-8D29-4C9C-84E8-4BC95E24F1E8}" type="presParOf" srcId="{C18E1BA1-71AB-4892-A126-EDCC778EFAC4}" destId="{AD199770-D6AF-403D-91A8-68AA4DA5CC7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95A1A-063E-4704-9CA0-54503860FA07}">
      <dsp:nvSpPr>
        <dsp:cNvPr id="0" name=""/>
        <dsp:cNvSpPr/>
      </dsp:nvSpPr>
      <dsp:spPr>
        <a:xfrm>
          <a:off x="1728193" y="49684"/>
          <a:ext cx="3707617" cy="1938459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Сниженное настроение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2155995" y="310630"/>
        <a:ext cx="2852013" cy="615088"/>
      </dsp:txXfrm>
    </dsp:sp>
    <dsp:sp modelId="{42C4EEE5-3B81-4B8C-8C70-87B8CD7F0801}">
      <dsp:nvSpPr>
        <dsp:cNvPr id="0" name=""/>
        <dsp:cNvSpPr/>
      </dsp:nvSpPr>
      <dsp:spPr>
        <a:xfrm>
          <a:off x="2410553" y="877838"/>
          <a:ext cx="4098453" cy="2037706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3470782"/>
                <a:satOff val="-19734"/>
                <a:lumOff val="634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3470782"/>
                <a:satOff val="-19734"/>
                <a:lumOff val="634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3470782"/>
                <a:satOff val="-19734"/>
                <a:lumOff val="634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3470782"/>
                <a:satOff val="-19734"/>
                <a:lumOff val="634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Идеаторный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4617413" y="1112958"/>
        <a:ext cx="1576328" cy="1567466"/>
      </dsp:txXfrm>
    </dsp:sp>
    <dsp:sp modelId="{4916BB50-D829-475E-9D5A-1866F10B8364}">
      <dsp:nvSpPr>
        <dsp:cNvPr id="0" name=""/>
        <dsp:cNvSpPr/>
      </dsp:nvSpPr>
      <dsp:spPr>
        <a:xfrm>
          <a:off x="1763409" y="1782199"/>
          <a:ext cx="3637186" cy="1984540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6941564"/>
                <a:satOff val="-39468"/>
                <a:lumOff val="1268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6941564"/>
                <a:satOff val="-39468"/>
                <a:lumOff val="1268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6941564"/>
                <a:satOff val="-39468"/>
                <a:lumOff val="1268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6941564"/>
                <a:satOff val="-39468"/>
                <a:lumOff val="1268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Двигательный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2183084" y="2869879"/>
        <a:ext cx="2797835" cy="629709"/>
      </dsp:txXfrm>
    </dsp:sp>
    <dsp:sp modelId="{4747349C-FC72-4993-9408-98AFE4813F87}">
      <dsp:nvSpPr>
        <dsp:cNvPr id="0" name=""/>
        <dsp:cNvSpPr/>
      </dsp:nvSpPr>
      <dsp:spPr>
        <a:xfrm>
          <a:off x="763801" y="827371"/>
          <a:ext cx="3880848" cy="2138640"/>
        </a:xfrm>
        <a:prstGeom prst="ellipse">
          <a:avLst/>
        </a:prstGeom>
        <a:gradFill rotWithShape="0">
          <a:gsLst>
            <a:gs pos="0">
              <a:srgbClr val="F5CD2D">
                <a:alpha val="50000"/>
                <a:hueOff val="10412346"/>
                <a:satOff val="-59202"/>
                <a:lumOff val="19020"/>
                <a:alphaOff val="0"/>
                <a:tint val="35000"/>
                <a:satMod val="260000"/>
              </a:srgbClr>
            </a:gs>
            <a:gs pos="30000">
              <a:srgbClr val="F5CD2D">
                <a:alpha val="50000"/>
                <a:hueOff val="10412346"/>
                <a:satOff val="-59202"/>
                <a:lumOff val="19020"/>
                <a:alphaOff val="0"/>
                <a:tint val="38000"/>
                <a:satMod val="260000"/>
              </a:srgbClr>
            </a:gs>
            <a:gs pos="75000">
              <a:srgbClr val="F5CD2D">
                <a:alpha val="50000"/>
                <a:hueOff val="10412346"/>
                <a:satOff val="-59202"/>
                <a:lumOff val="19020"/>
                <a:alphaOff val="0"/>
                <a:tint val="55000"/>
                <a:satMod val="255000"/>
              </a:srgbClr>
            </a:gs>
            <a:gs pos="100000">
              <a:srgbClr val="F5CD2D">
                <a:alpha val="50000"/>
                <a:hueOff val="10412346"/>
                <a:satOff val="-59202"/>
                <a:lumOff val="19020"/>
                <a:alphaOff val="0"/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Витальные симптомы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1062327" y="1074137"/>
        <a:ext cx="1492633" cy="1645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C9657-56EB-4499-819F-68933274B3D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E6EB-4E33-4A37-A0E7-B5AB2D8CA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60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E6EB-4E33-4A37-A0E7-B5AB2D8CAA2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34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3478"/>
            <a:ext cx="7092280" cy="864096"/>
          </a:xfrm>
        </p:spPr>
        <p:txBody>
          <a:bodyPr>
            <a:normAutofit fontScale="90000"/>
          </a:bodyPr>
          <a:lstStyle/>
          <a:p>
            <a:pPr algn="l">
              <a:lnSpc>
                <a:spcPts val="192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Алтайского края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КГБУ «Алтайский краевой центр психолого-педагогической и медико-социальной помощи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7589" y="1491630"/>
            <a:ext cx="7562395" cy="295232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9200" b="1" dirty="0" smtClean="0">
                <a:solidFill>
                  <a:srgbClr val="82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Краевая конференция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200" b="1" dirty="0" smtClean="0">
                <a:solidFill>
                  <a:srgbClr val="82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замещающих родителей Алтайского края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«Особенности проявления психоэмоциональной нестабильности у несовершеннолетних и их профилактика</a:t>
            </a:r>
            <a:r>
              <a:rPr lang="ru-RU" sz="9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8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Ведяшкин Виктор Николаевич</a:t>
            </a:r>
          </a:p>
          <a:p>
            <a:pPr algn="r">
              <a:lnSpc>
                <a:spcPct val="120000"/>
              </a:lnSpc>
            </a:pPr>
            <a:r>
              <a:rPr lang="ru-RU" sz="5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к.м.н., заместитель главного врача Алтайского краевого </a:t>
            </a:r>
            <a:r>
              <a:rPr lang="ru-RU" sz="5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психоневрологиченского</a:t>
            </a:r>
            <a:r>
              <a:rPr lang="ru-RU" sz="5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диспансера для детей</a:t>
            </a:r>
          </a:p>
          <a:p>
            <a:pPr algn="r">
              <a:lnSpc>
                <a:spcPct val="120000"/>
              </a:lnSpc>
            </a:pP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 сентября 2020 года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рокина.PPMS22S\Desktop\Шаболны презентации_Конференция\Презентация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71800" cy="5143500"/>
          </a:xfrm>
          <a:prstGeom prst="rect">
            <a:avLst/>
          </a:prstGeom>
          <a:noFill/>
        </p:spPr>
      </p:pic>
      <p:pic>
        <p:nvPicPr>
          <p:cNvPr id="1027" name="Picture 3" descr="C:\Users\Сорокина.PPMS22S\Desktop\Шаболны презентации_Конференция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3518"/>
            <a:ext cx="107599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рокина.PPMS22S\Desktop\Шаболны презентации_Конференция\Презентация фон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0" y="21910"/>
            <a:ext cx="9141721" cy="5143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48351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Лечение психоэмоциональной нестабильности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1600200"/>
            <a:ext cx="6953200" cy="34198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700" dirty="0" smtClean="0">
                <a:latin typeface="Times New Roman"/>
                <a:ea typeface="Calibri"/>
              </a:rPr>
              <a:t>Медикаментозная терапия</a:t>
            </a:r>
          </a:p>
          <a:p>
            <a:pPr algn="just">
              <a:lnSpc>
                <a:spcPct val="115000"/>
              </a:lnSpc>
            </a:pPr>
            <a:endParaRPr lang="ru-RU" sz="1700" dirty="0" smtClean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ru-RU" sz="1700" dirty="0" smtClean="0">
                <a:latin typeface="Times New Roman"/>
                <a:ea typeface="Calibri"/>
              </a:rPr>
              <a:t>Психотерапия </a:t>
            </a:r>
          </a:p>
          <a:p>
            <a:pPr algn="just">
              <a:lnSpc>
                <a:spcPct val="115000"/>
              </a:lnSpc>
            </a:pPr>
            <a:endParaRPr lang="ru-RU" sz="1700" dirty="0" smtClean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ru-RU" sz="1700" dirty="0" smtClean="0">
                <a:latin typeface="Times New Roman"/>
                <a:ea typeface="Calibri"/>
              </a:rPr>
              <a:t>Психосоциальная реабилитация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Nachmed\Downloads\чел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0200"/>
            <a:ext cx="3147778" cy="165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09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рокина.PPMS22S\Desktop\Шаболны презентации_Конференция\Презентация фон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0" y="21910"/>
            <a:ext cx="9141721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059582"/>
            <a:ext cx="66967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700" kern="0" dirty="0">
                <a:latin typeface="Times New Roman" pitchFamily="18" charset="0"/>
                <a:cs typeface="Calibri" pitchFamily="34" charset="0"/>
              </a:rPr>
              <a:t>Алтайский краевой психоневрологический диспансер для детей оказывает медицинскую помощь детям с патологической агрессией, расстройством </a:t>
            </a:r>
            <a:r>
              <a:rPr lang="ru-RU" altLang="ru-RU" sz="1700" kern="0" dirty="0" smtClean="0">
                <a:latin typeface="Times New Roman" pitchFamily="18" charset="0"/>
                <a:cs typeface="Calibri" pitchFamily="34" charset="0"/>
              </a:rPr>
              <a:t>поведения, </a:t>
            </a:r>
            <a:r>
              <a:rPr lang="ru-RU" altLang="ru-RU" sz="1700" kern="0" dirty="0">
                <a:latin typeface="Times New Roman" pitchFamily="18" charset="0"/>
                <a:cs typeface="Calibri" pitchFamily="34" charset="0"/>
              </a:rPr>
              <a:t>и аффективными реакциями. В данной медицинской организации вам готовы оказать </a:t>
            </a:r>
            <a:r>
              <a:rPr lang="ru-RU" altLang="ru-RU" sz="1700" kern="0" dirty="0" smtClean="0">
                <a:latin typeface="Times New Roman" pitchFamily="18" charset="0"/>
                <a:cs typeface="Calibri" pitchFamily="34" charset="0"/>
              </a:rPr>
              <a:t>конфиденциальную </a:t>
            </a:r>
            <a:r>
              <a:rPr lang="ru-RU" altLang="ru-RU" sz="1700" kern="0" dirty="0">
                <a:latin typeface="Times New Roman" pitchFamily="18" charset="0"/>
                <a:cs typeface="Calibri" pitchFamily="34" charset="0"/>
              </a:rPr>
              <a:t>квалифицированную помощь врачи психиатры, психотерапевты, медицинские психологи. Диспансер располагается по адресу: город Барнаул, ул. </a:t>
            </a:r>
            <a:r>
              <a:rPr lang="ru-RU" altLang="ru-RU" sz="1700" kern="0" dirty="0" err="1">
                <a:latin typeface="Times New Roman" pitchFamily="18" charset="0"/>
                <a:cs typeface="Calibri" pitchFamily="34" charset="0"/>
              </a:rPr>
              <a:t>Змеиногорский</a:t>
            </a:r>
            <a:r>
              <a:rPr lang="ru-RU" altLang="ru-RU" sz="1700" kern="0" dirty="0">
                <a:latin typeface="Times New Roman" pitchFamily="18" charset="0"/>
                <a:cs typeface="Calibri" pitchFamily="34" charset="0"/>
              </a:rPr>
              <a:t> тракт, 69; телефон регистратуры: 8 (385 2) 68 48 99.</a:t>
            </a:r>
          </a:p>
        </p:txBody>
      </p:sp>
      <p:pic>
        <p:nvPicPr>
          <p:cNvPr id="7" name="Picture 2" descr="C:\Users\Nachmed\Downloads\чел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123" y="3435846"/>
            <a:ext cx="358786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76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рокина.PPMS22S\Desktop\Шаболны презентации_Конференция\Презентация фон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0" y="21910"/>
            <a:ext cx="9141721" cy="51435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404813"/>
            <a:ext cx="8147819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49263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ru-RU" altLang="ru-RU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Lucida Sans Unicode"/>
            </a:endParaRPr>
          </a:p>
          <a:p>
            <a:pPr marL="342900" marR="0" lvl="0" indent="-34290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Службы доверия (бесплатно, конфиденциально)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8-800-2000-122 Общероссийский «Детский телефон доверия» (бесплатно, круглосуточно)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66-86-88 Кризисная линия, психотерапевтическая и психологическая помощь (бесплатно, круглосуточно)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ru-RU" altLang="ru-RU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128 Телефон доверия ГУ МВД России по Алтайскому краю (бесплатно)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449263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Lucida Sans Unicode"/>
            </a:endParaRPr>
          </a:p>
          <a:p>
            <a:pPr marL="342900" marR="0" lvl="0" indent="-342900" algn="ctr" defTabSz="449263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6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рокина.PPMS22S\Desktop\Шаболны презентации_Конференция\Презентация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767"/>
          <a:stretch>
            <a:fillRect/>
          </a:stretch>
        </p:blipFill>
        <p:spPr bwMode="auto">
          <a:xfrm>
            <a:off x="395536" y="0"/>
            <a:ext cx="8748464" cy="1059582"/>
          </a:xfrm>
          <a:prstGeom prst="rect">
            <a:avLst/>
          </a:prstGeom>
          <a:noFill/>
        </p:spPr>
      </p:pic>
      <p:pic>
        <p:nvPicPr>
          <p:cNvPr id="4" name="Picture 2" descr="C:\Users\Nachmed\Downloads\чел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6067"/>
            <a:ext cx="6984776" cy="40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58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рокина.PPMS22S\Desktop\Шаболны презентации_Конференция\Презентация фон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" y="23229"/>
            <a:ext cx="9141721" cy="51435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123478"/>
            <a:ext cx="70922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психоэмоционального реагирования</a:t>
            </a:r>
            <a:endParaRPr lang="ru-RU" sz="2000" dirty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08684" y="1419623"/>
            <a:ext cx="2947291" cy="1950706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Интровертированное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-депрессия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-замкнутость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-зависимости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-оторванность от реальности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-философствование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64088" y="1419623"/>
            <a:ext cx="2955445" cy="1904271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Экстравертированное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-агрессия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-расстройства поведения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-зависимости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-легкомыслие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23137" y="1758790"/>
            <a:ext cx="2707400" cy="161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95486"/>
            <a:ext cx="5904656" cy="709587"/>
          </a:xfrm>
        </p:spPr>
        <p:txBody>
          <a:bodyPr>
            <a:normAutofit/>
          </a:bodyPr>
          <a:lstStyle/>
          <a:p>
            <a:r>
              <a:rPr lang="ru-RU" sz="2000" b="1" cap="small" dirty="0">
                <a:solidFill>
                  <a:srgbClr val="575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проявления депрессии</a:t>
            </a:r>
            <a:endParaRPr lang="ru-RU" sz="2000" dirty="0"/>
          </a:p>
        </p:txBody>
      </p:sp>
      <p:pic>
        <p:nvPicPr>
          <p:cNvPr id="3074" name="Picture 2" descr="C:\Users\Сорокина.PPMS22S\Desktop\Шаболны презентации_Конференция\Презентация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9902"/>
            <a:ext cx="8820472" cy="1203598"/>
          </a:xfrm>
          <a:prstGeom prst="rect">
            <a:avLst/>
          </a:prstGeom>
          <a:noFill/>
        </p:spPr>
      </p:pic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8797197"/>
              </p:ext>
            </p:extLst>
          </p:nvPr>
        </p:nvGraphicFramePr>
        <p:xfrm>
          <a:off x="899592" y="843558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рокина.PPMS22S\Desktop\Шаболны презентации_Конференция\Презентация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767"/>
          <a:stretch>
            <a:fillRect/>
          </a:stretch>
        </p:blipFill>
        <p:spPr bwMode="auto">
          <a:xfrm>
            <a:off x="395536" y="0"/>
            <a:ext cx="8748464" cy="10595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69954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Общепринятые типы депрессивных синдромов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7467600" cy="320379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Тоскливо-меланхолическая депрессия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-адинамическая депрессия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фобическая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депрессия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Дисфорическая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депрессия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Маскированная депрессия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Дистимия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9936" y="2815158"/>
            <a:ext cx="2308448" cy="230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рокина.PPMS22S\Desktop\Шаболны презентации_Конференция\Презентация фон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" y="0"/>
            <a:ext cx="9141721" cy="51435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899592" y="1419622"/>
            <a:ext cx="7241232" cy="341982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Этим термином обозначаются состояния, в которых собственно деп­рессивное настроение является незаметным, как бы отодвинутым на задний план, а ведущими в клинической картине выступают другие жалобы соматического и вегетативного характера (различные боли, головокружение, потливость, чувство жара, колебания артериально­го давления и т.д.). Маскированная депрессия может проявляться отклонениями в поведении: постоянной раздражительностью, несдержанностью, уходами из дома, прогулами занятий и т.д. Вместе с тем, при тщательном анализе таких состояний, депрессию, пусть и в редуцированной форме, все же удается выявить.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Font typeface="Wingdings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83518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Маскированная депрессия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4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95486"/>
            <a:ext cx="3744416" cy="6480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kern="0" cap="small" dirty="0">
                <a:solidFill>
                  <a:srgbClr val="575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Дистимия </a:t>
            </a:r>
          </a:p>
        </p:txBody>
      </p:sp>
      <p:pic>
        <p:nvPicPr>
          <p:cNvPr id="3074" name="Picture 2" descr="C:\Users\Сорокина.PPMS22S\Desktop\Шаболны презентации_Конференция\Презентация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9902"/>
            <a:ext cx="8820472" cy="1203598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23528" y="910676"/>
            <a:ext cx="8435280" cy="38884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buClr>
                <a:srgbClr val="FE8637"/>
              </a:buClr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Дистимия характеризуется мрачностью, «дурным», хмурым настроением, «хандрой». Она имеет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субпсихотический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«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субаффективный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 уровень, в связи с чем определяется как менее тяжелое депрессивное расстройство. Критериями диагноза дистимии являются пониженная самооценка, печаль, хмурое настроение, утомляемость, расстройства сна и аппетита как в сторону его понижения, так и увеличения. Перечисленные симптомы должны наблюдаться в течение года. При этом должны быть исключены органические факторы, шизофрения,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гипоманиакальные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приступы.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Этот диагноз устанавливается в тех случаях, когда в течение года «светлые промежутки» (периоды без депрессии) не превышают двух месяцев. Также в течение одного года не выявляются большие депрессивные эпизоды. Впоследствии, по прошествии одного года с момента выявления признаков дистимии, у подростков могут обнаруживаться и приступы большой депрессии с заторможенностью, тоской, суицидальными мыслями. В этих случаях говорят о «двойной депрессии» и устанавливают два указанных диагноза (дистимии и большого депрессивного эпизода).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Font typeface="Wingdings"/>
              <a:buNone/>
            </a:pP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Font typeface="Wingdings"/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5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рокина.PPMS22S\Desktop\Шаболны презентации_Конференция\Презентация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767"/>
          <a:stretch>
            <a:fillRect/>
          </a:stretch>
        </p:blipFill>
        <p:spPr bwMode="auto">
          <a:xfrm>
            <a:off x="395536" y="0"/>
            <a:ext cx="8748464" cy="105958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11510"/>
            <a:ext cx="8229600" cy="72008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сниженного фона настроения у подростков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7200" y="1347614"/>
            <a:ext cx="7571184" cy="34198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lvl="0">
              <a:buClr>
                <a:srgbClr val="FE8637"/>
              </a:buClr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Century Schoolbook"/>
              </a:rPr>
              <a:t>«Депрессивная» учебная несостоятельность</a:t>
            </a:r>
          </a:p>
          <a:p>
            <a:pPr marL="0" lvl="0" indent="0">
              <a:buClr>
                <a:srgbClr val="FE8637"/>
              </a:buClr>
              <a:buNone/>
              <a:defRPr/>
            </a:pPr>
            <a:r>
              <a:rPr lang="ru-RU" sz="1800" i="1" dirty="0">
                <a:solidFill>
                  <a:sysClr val="windowText" lastClr="000000"/>
                </a:solidFill>
                <a:latin typeface="Times New Roman"/>
                <a:ea typeface="Calibri"/>
              </a:rPr>
              <a:t>- ощущение физи­ческой слабости, замедление мыслительного процесса</a:t>
            </a:r>
          </a:p>
          <a:p>
            <a:pPr marL="0" lvl="0" indent="0">
              <a:buClr>
                <a:srgbClr val="FE8637"/>
              </a:buClr>
              <a:buNone/>
              <a:defRPr/>
            </a:pPr>
            <a:r>
              <a:rPr lang="ru-RU" sz="1800" i="1" dirty="0" smtClean="0">
                <a:solidFill>
                  <a:sysClr val="windowText" lastClr="000000"/>
                </a:solidFill>
                <a:latin typeface="Times New Roman"/>
                <a:ea typeface="Calibri"/>
              </a:rPr>
              <a:t>- апатия</a:t>
            </a:r>
            <a:r>
              <a:rPr lang="ru-RU" sz="1800" i="1" dirty="0">
                <a:solidFill>
                  <a:sysClr val="windowText" lastClr="000000"/>
                </a:solidFill>
                <a:latin typeface="Times New Roman"/>
                <a:ea typeface="Calibri"/>
              </a:rPr>
              <a:t>, скука и безразличие ведут к утрате жизненного </a:t>
            </a:r>
            <a:r>
              <a:rPr lang="ru-RU" sz="1800" i="1" dirty="0" smtClean="0">
                <a:solidFill>
                  <a:sysClr val="windowText" lastClr="000000"/>
                </a:solidFill>
                <a:latin typeface="Times New Roman"/>
                <a:ea typeface="Calibri"/>
              </a:rPr>
              <a:t>стимула</a:t>
            </a:r>
          </a:p>
          <a:p>
            <a:pPr lvl="0">
              <a:buClr>
                <a:srgbClr val="FE8637"/>
              </a:buClr>
              <a:buFontTx/>
              <a:buChar char="-"/>
              <a:defRPr/>
            </a:pPr>
            <a:endParaRPr lang="ru-RU" sz="1800" i="1" dirty="0">
              <a:solidFill>
                <a:sysClr val="windowText" lastClr="000000"/>
              </a:solidFill>
              <a:latin typeface="Century Schoolbook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Расстройства поведения аффективно обусловленные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7" name="Picture 2" descr="C:\Users\Nachmed\Downloads\чел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63838"/>
            <a:ext cx="2573836" cy="17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34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рокина.PPMS22S\Desktop\Шаболны презентации_Конференция\Презентация фон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10" y="21910"/>
            <a:ext cx="9141721" cy="5143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12484" y="483518"/>
            <a:ext cx="6531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cap="small" dirty="0" smtClean="0">
                <a:solidFill>
                  <a:srgbClr val="575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 патологической агрессии</a:t>
            </a: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0950" y="1491630"/>
            <a:ext cx="67687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700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Ситуационная агрессия. Она возникает в психотравмирующей ситуации и связана с проявлением конфликтных реакций.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17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700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Импульсивная агрессия. При этом типе агрессии в ее структуре присутствуют симптомы расстройств двигательно-волевой сферы и садистические компоненты.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17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700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Сверхценная агрессия, </a:t>
            </a:r>
            <a:r>
              <a:rPr lang="ru-RU" altLang="ru-RU" sz="1700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развивающаяся </a:t>
            </a:r>
            <a:r>
              <a:rPr lang="ru-RU" altLang="ru-RU" sz="1700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фоне патологических идей неприязни, мести и ненависти. Подростковому возрасту присущи реакции сверхценных образований.</a:t>
            </a:r>
            <a:endParaRPr lang="ru-RU" altLang="ru-RU" sz="1700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65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рокина.PPMS22S\Desktop\Шаболны презентации_Конференция\Презентация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9902"/>
            <a:ext cx="8820472" cy="12035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411510"/>
            <a:ext cx="6531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cap="small" dirty="0" err="1" smtClean="0">
                <a:solidFill>
                  <a:srgbClr val="575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Экстравертированные</a:t>
            </a:r>
            <a:r>
              <a:rPr lang="ru-RU" sz="2000" b="1" kern="0" cap="small" dirty="0" smtClean="0">
                <a:solidFill>
                  <a:srgbClr val="575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психоэмоционального реагирования</a:t>
            </a: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0950" y="1347614"/>
            <a:ext cx="67687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700" b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Расстройства поведения: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600" i="1" kern="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гиперкинетическое</a:t>
            </a: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расстройство поведения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-оппозиционно-вызывающее расстройство поведения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-уходы из дома и бродяжничество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600" i="1" kern="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делинквентное</a:t>
            </a: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1700" kern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1700" kern="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700" b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Зависимости: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-химические зависимости (никотин, алкоголь, токсины, наркотики)</a:t>
            </a:r>
          </a:p>
          <a:p>
            <a:pPr marL="342900" lvl="0" indent="-342900" algn="just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-нехимические зависимости (</a:t>
            </a:r>
            <a:r>
              <a:rPr lang="ru-RU" altLang="ru-RU" sz="1600" i="1" kern="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игромания</a:t>
            </a:r>
            <a:r>
              <a:rPr lang="ru-RU" altLang="ru-RU" sz="1600" i="1" kern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гаджеты, коммуникация, шопинг)</a:t>
            </a:r>
            <a:endParaRPr lang="ru-RU" altLang="ru-RU" sz="1600" i="1" kern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089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589</Words>
  <Application>Microsoft Office PowerPoint</Application>
  <PresentationFormat>Экран (16:9)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Министерство образования и науки Алтайского края КГБУ «Алтайский краевой центр психолого-педагогической и медико-социальной помощи </vt:lpstr>
      <vt:lpstr>Слайд 2</vt:lpstr>
      <vt:lpstr>Компоненты проявления депрессии</vt:lpstr>
      <vt:lpstr>Слайд 4</vt:lpstr>
      <vt:lpstr>Слайд 5</vt:lpstr>
      <vt:lpstr>Дистимия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Алтайского края                     КГБУ «Алтайский краевой центр психолого-педагогической   и  медико-социальной помощи</dc:title>
  <dc:creator>Маурер</dc:creator>
  <cp:lastModifiedBy>kiseleva</cp:lastModifiedBy>
  <cp:revision>32</cp:revision>
  <dcterms:created xsi:type="dcterms:W3CDTF">2020-09-17T03:19:14Z</dcterms:created>
  <dcterms:modified xsi:type="dcterms:W3CDTF">2020-09-29T06:53:06Z</dcterms:modified>
</cp:coreProperties>
</file>